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309" r:id="rId5"/>
    <p:sldId id="324" r:id="rId6"/>
    <p:sldId id="326" r:id="rId7"/>
    <p:sldId id="327" r:id="rId8"/>
    <p:sldId id="337" r:id="rId9"/>
    <p:sldId id="328" r:id="rId10"/>
    <p:sldId id="329" r:id="rId11"/>
    <p:sldId id="330" r:id="rId12"/>
    <p:sldId id="331" r:id="rId13"/>
    <p:sldId id="335" r:id="rId14"/>
    <p:sldId id="334" r:id="rId15"/>
    <p:sldId id="336" r:id="rId16"/>
    <p:sldId id="314" r:id="rId1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20" userDrawn="1">
          <p15:clr>
            <a:srgbClr val="A4A3A4"/>
          </p15:clr>
        </p15:guide>
        <p15:guide id="9" pos="7560" userDrawn="1">
          <p15:clr>
            <a:srgbClr val="A4A3A4"/>
          </p15:clr>
        </p15:guide>
        <p15:guide id="10" orient="horz" pos="3456" userDrawn="1">
          <p15:clr>
            <a:srgbClr val="A4A3A4"/>
          </p15:clr>
        </p15:guide>
        <p15:guide id="11" orient="horz" pos="2592" userDrawn="1">
          <p15:clr>
            <a:srgbClr val="A4A3A4"/>
          </p15:clr>
        </p15:guide>
        <p15:guide id="12" orient="horz" pos="1728" userDrawn="1">
          <p15:clr>
            <a:srgbClr val="A4A3A4"/>
          </p15:clr>
        </p15:guide>
        <p15:guide id="13" orient="horz" pos="864" userDrawn="1">
          <p15:clr>
            <a:srgbClr val="A4A3A4"/>
          </p15:clr>
        </p15:guide>
        <p15:guide id="14" orient="horz" pos="3888" userDrawn="1">
          <p15:clr>
            <a:srgbClr val="A4A3A4"/>
          </p15:clr>
        </p15:guide>
        <p15:guide id="15" orient="horz" pos="3024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296" userDrawn="1">
          <p15:clr>
            <a:srgbClr val="A4A3A4"/>
          </p15:clr>
        </p15:guide>
        <p15:guide id="18" orient="horz" pos="432" userDrawn="1">
          <p15:clr>
            <a:srgbClr val="A4A3A4"/>
          </p15:clr>
        </p15:guide>
        <p15:guide id="19" userDrawn="1">
          <p15:clr>
            <a:srgbClr val="A4A3A4"/>
          </p15:clr>
        </p15:guide>
        <p15:guide id="20" pos="7680" userDrawn="1">
          <p15:clr>
            <a:srgbClr val="A4A3A4"/>
          </p15:clr>
        </p15:guide>
        <p15:guide id="21" pos="1920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5760" userDrawn="1">
          <p15:clr>
            <a:srgbClr val="A4A3A4"/>
          </p15:clr>
        </p15:guide>
        <p15:guide id="24" pos="960" userDrawn="1">
          <p15:clr>
            <a:srgbClr val="A4A3A4"/>
          </p15:clr>
        </p15:guide>
        <p15:guide id="25" pos="2880" userDrawn="1">
          <p15:clr>
            <a:srgbClr val="A4A3A4"/>
          </p15:clr>
        </p15:guide>
        <p15:guide id="26" pos="4800" userDrawn="1">
          <p15:clr>
            <a:srgbClr val="A4A3A4"/>
          </p15:clr>
        </p15:guide>
        <p15:guide id="27" pos="6720" userDrawn="1">
          <p15:clr>
            <a:srgbClr val="A4A3A4"/>
          </p15:clr>
        </p15:guide>
        <p15:guide id="28" pos="1440" userDrawn="1">
          <p15:clr>
            <a:srgbClr val="A4A3A4"/>
          </p15:clr>
        </p15:guide>
        <p15:guide id="29" pos="480" userDrawn="1">
          <p15:clr>
            <a:srgbClr val="A4A3A4"/>
          </p15:clr>
        </p15:guide>
        <p15:guide id="30" pos="2400" userDrawn="1">
          <p15:clr>
            <a:srgbClr val="A4A3A4"/>
          </p15:clr>
        </p15:guide>
        <p15:guide id="31" pos="3360" userDrawn="1">
          <p15:clr>
            <a:srgbClr val="A4A3A4"/>
          </p15:clr>
        </p15:guide>
        <p15:guide id="32" pos="4320" userDrawn="1">
          <p15:clr>
            <a:srgbClr val="A4A3A4"/>
          </p15:clr>
        </p15:guide>
        <p15:guide id="33" pos="5280" userDrawn="1">
          <p15:clr>
            <a:srgbClr val="A4A3A4"/>
          </p15:clr>
        </p15:guide>
        <p15:guide id="34" pos="6240" userDrawn="1">
          <p15:clr>
            <a:srgbClr val="A4A3A4"/>
          </p15:clr>
        </p15:guide>
        <p15:guide id="35" pos="7200" userDrawn="1">
          <p15:clr>
            <a:srgbClr val="A4A3A4"/>
          </p15:clr>
        </p15:guide>
        <p15:guide id="36" orient="horz" pos="4224" userDrawn="1">
          <p15:clr>
            <a:srgbClr val="A4A3A4"/>
          </p15:clr>
        </p15:guide>
        <p15:guide id="37" orient="horz" pos="96" userDrawn="1">
          <p15:clr>
            <a:srgbClr val="A4A3A4"/>
          </p15:clr>
        </p15:guide>
        <p15:guide id="38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E3E"/>
    <a:srgbClr val="BA0C2F"/>
    <a:srgbClr val="8C90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85986"/>
  </p:normalViewPr>
  <p:slideViewPr>
    <p:cSldViewPr snapToGrid="0" snapToObjects="1" showGuides="1">
      <p:cViewPr varScale="1">
        <p:scale>
          <a:sx n="113" d="100"/>
          <a:sy n="113" d="100"/>
        </p:scale>
        <p:origin x="798" y="114"/>
      </p:cViewPr>
      <p:guideLst>
        <p:guide orient="horz"/>
        <p:guide orient="horz" pos="4320"/>
        <p:guide pos="120"/>
        <p:guide pos="7560"/>
        <p:guide orient="horz" pos="3456"/>
        <p:guide orient="horz" pos="2592"/>
        <p:guide orient="horz" pos="1728"/>
        <p:guide orient="horz" pos="864"/>
        <p:guide orient="horz" pos="3888"/>
        <p:guide orient="horz" pos="3024"/>
        <p:guide orient="horz" pos="2160"/>
        <p:guide orient="horz" pos="1296"/>
        <p:guide orient="horz" pos="432"/>
        <p:guide/>
        <p:guide pos="7680"/>
        <p:guide pos="1920"/>
        <p:guide pos="3840"/>
        <p:guide pos="5760"/>
        <p:guide pos="960"/>
        <p:guide pos="2880"/>
        <p:guide pos="4800"/>
        <p:guide pos="6720"/>
        <p:guide pos="1440"/>
        <p:guide pos="480"/>
        <p:guide pos="2400"/>
        <p:guide pos="3360"/>
        <p:guide pos="4320"/>
        <p:guide pos="5280"/>
        <p:guide pos="6240"/>
        <p:guide pos="7200"/>
        <p:guide orient="horz" pos="4224"/>
        <p:guide orient="horz" pos="96"/>
        <p:guide orient="horz" pos="41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DBC011D7-FE6A-4143-A824-E8F0009F4A74}" type="datetimeFigureOut"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27DBF397-2A2E-5243-9C89-299CAB272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427689" y="3094738"/>
            <a:ext cx="7336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public education. What began as a commitment to inspire the next generation grows stronger today through global research, hands-on learning and extensive outreach. A top value in public higher education, Georgia’s flagship university thrives in a community that combines a culture-rich college town with a strong economic center.</a:t>
            </a:r>
            <a:endParaRPr lang="en-US" sz="1600" b="0" i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84" y="127837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0" userDrawn="1">
          <p15:clr>
            <a:srgbClr val="FBAE40"/>
          </p15:clr>
        </p15:guide>
        <p15:guide id="4" pos="4800" userDrawn="1">
          <p15:clr>
            <a:srgbClr val="FBAE40"/>
          </p15:clr>
        </p15:guide>
        <p15:guide id="5" pos="5280" userDrawn="1">
          <p15:clr>
            <a:srgbClr val="FBAE40"/>
          </p15:clr>
        </p15:guide>
        <p15:guide id="6" pos="5760" userDrawn="1">
          <p15:clr>
            <a:srgbClr val="FBAE40"/>
          </p15:clr>
        </p15:guide>
        <p15:guide id="7" pos="6240" userDrawn="1">
          <p15:clr>
            <a:srgbClr val="FBAE40"/>
          </p15:clr>
        </p15:guide>
        <p15:guide id="8" pos="6720" userDrawn="1">
          <p15:clr>
            <a:srgbClr val="FBAE40"/>
          </p15:clr>
        </p15:guide>
        <p15:guide id="9" pos="7200" userDrawn="1">
          <p15:clr>
            <a:srgbClr val="FBAE40"/>
          </p15:clr>
        </p15:guide>
        <p15:guide id="10" pos="7680" userDrawn="1">
          <p15:clr>
            <a:srgbClr val="FBAE40"/>
          </p15:clr>
        </p15:guide>
        <p15:guide id="11" pos="3360" userDrawn="1">
          <p15:clr>
            <a:srgbClr val="FBAE40"/>
          </p15:clr>
        </p15:guide>
        <p15:guide id="12" pos="2880" userDrawn="1">
          <p15:clr>
            <a:srgbClr val="FBAE40"/>
          </p15:clr>
        </p15:guide>
        <p15:guide id="13" pos="2400" userDrawn="1">
          <p15:clr>
            <a:srgbClr val="FBAE40"/>
          </p15:clr>
        </p15:guide>
        <p15:guide id="14" pos="1920" userDrawn="1">
          <p15:clr>
            <a:srgbClr val="FBAE40"/>
          </p15:clr>
        </p15:guide>
        <p15:guide id="15" pos="1440" userDrawn="1">
          <p15:clr>
            <a:srgbClr val="FBAE40"/>
          </p15:clr>
        </p15:guide>
        <p15:guide id="16" pos="960" userDrawn="1">
          <p15:clr>
            <a:srgbClr val="FBAE40"/>
          </p15:clr>
        </p15:guide>
        <p15:guide id="17" pos="480" userDrawn="1">
          <p15:clr>
            <a:srgbClr val="FBAE40"/>
          </p15:clr>
        </p15:guide>
        <p15:guide id="18" userDrawn="1">
          <p15:clr>
            <a:srgbClr val="FBAE40"/>
          </p15:clr>
        </p15:guide>
        <p15:guide id="19" orient="horz" pos="1728" userDrawn="1">
          <p15:clr>
            <a:srgbClr val="FBAE40"/>
          </p15:clr>
        </p15:guide>
        <p15:guide id="20" orient="horz" pos="1296" userDrawn="1">
          <p15:clr>
            <a:srgbClr val="FBAE40"/>
          </p15:clr>
        </p15:guide>
        <p15:guide id="21" orient="horz" pos="864" userDrawn="1">
          <p15:clr>
            <a:srgbClr val="FBAE40"/>
          </p15:clr>
        </p15:guide>
        <p15:guide id="22" orient="horz" pos="432" userDrawn="1">
          <p15:clr>
            <a:srgbClr val="FBAE40"/>
          </p15:clr>
        </p15:guide>
        <p15:guide id="23" orient="horz" userDrawn="1">
          <p15:clr>
            <a:srgbClr val="FBAE40"/>
          </p15:clr>
        </p15:guide>
        <p15:guide id="24" orient="horz" pos="259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56" userDrawn="1">
          <p15:clr>
            <a:srgbClr val="FBAE40"/>
          </p15:clr>
        </p15:guide>
        <p15:guide id="27" orient="horz" pos="3888" userDrawn="1">
          <p15:clr>
            <a:srgbClr val="FBAE40"/>
          </p15:clr>
        </p15:guide>
        <p15:guide id="28" orient="horz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9862" y="2587664"/>
            <a:ext cx="9312275" cy="84133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4800" b="1" i="0">
                <a:latin typeface="Merriweather Sans" charset="0"/>
                <a:ea typeface="Merriweather Sans" charset="0"/>
                <a:cs typeface="Merriweather Sans" charset="0"/>
              </a:rPr>
              <a:t>Title 48–54pt Bold</a:t>
            </a:r>
            <a:endParaRPr lang="en-US" sz="4800" b="1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63" y="3429000"/>
            <a:ext cx="9312275" cy="43799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5468" y="81079"/>
            <a:ext cx="4486532" cy="6695842"/>
            <a:chOff x="85468" y="81079"/>
            <a:chExt cx="4486532" cy="669584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2925264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Name or Secondary Title 20–24pt Regular</a:t>
            </a:r>
            <a:endParaRPr lang="en-US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3" y="1552920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7620000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86400"/>
            <a:ext cx="12192000" cy="137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468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2106532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2" y="561365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70230" y="623943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31863" y="2226876"/>
            <a:ext cx="10328275" cy="9082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tx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1">
                <a:latin typeface="Merriweather Sans" charset="0"/>
                <a:ea typeface="Merriweather Sans" charset="0"/>
                <a:cs typeface="Merriweather Sans" charset="0"/>
              </a:rPr>
              <a:t>Thank You 48pt Bold Italic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3280295"/>
            <a:ext cx="10334625" cy="469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Questions? OR Contact Information OR Closing Statement 20pt Italic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9E3F-1E88-384A-B8F3-6A07D0229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F3BEF-AB2C-2446-87C0-69F0F6678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F678-D36D-6B49-8B43-5C76947D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44F07-1236-114E-8544-9F3ED13E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F501-A406-AC49-A26F-825C63A9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863-7221-C04E-8B6E-88D4650A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13276"/>
            <a:ext cx="2607471" cy="3788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7" y="5779826"/>
            <a:ext cx="2410647" cy="79242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01738" y="2009415"/>
            <a:ext cx="9788525" cy="12286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b="1" i="0">
                <a:latin typeface="Arial" charset="0"/>
                <a:ea typeface="Arial" charset="0"/>
                <a:cs typeface="Arial" charset="0"/>
              </a:defRPr>
            </a:lvl2pPr>
            <a:lvl3pPr>
              <a:defRPr b="1" i="0">
                <a:latin typeface="Arial" charset="0"/>
                <a:ea typeface="Arial" charset="0"/>
                <a:cs typeface="Arial" charset="0"/>
              </a:defRPr>
            </a:lvl3pPr>
            <a:lvl4pPr>
              <a:defRPr b="1" i="0">
                <a:latin typeface="Arial" charset="0"/>
                <a:ea typeface="Arial" charset="0"/>
                <a:cs typeface="Arial" charset="0"/>
              </a:defRPr>
            </a:lvl4pPr>
            <a:lvl5pPr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Title 48–66pt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1738" y="4278498"/>
            <a:ext cx="9788525" cy="4392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8" y="3238069"/>
            <a:ext cx="9788525" cy="5794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/>
              <a:t>Presenter’s Name or Secondary Title 24–32pt Regular</a:t>
            </a:r>
          </a:p>
        </p:txBody>
      </p:sp>
    </p:spTree>
    <p:extLst>
      <p:ext uri="{BB962C8B-B14F-4D97-AF65-F5344CB8AC3E}">
        <p14:creationId xmlns:p14="http://schemas.microsoft.com/office/powerpoint/2010/main" val="198859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5468" y="81079"/>
            <a:ext cx="4483743" cy="6695842"/>
            <a:chOff x="85468" y="81079"/>
            <a:chExt cx="4486532" cy="669584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30496"/>
            <a:ext cx="2053177" cy="29833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" y="5948874"/>
            <a:ext cx="2410647" cy="792424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677609" y="4392510"/>
            <a:ext cx="3328988" cy="7173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 hasCustomPrompt="1"/>
          </p:nvPr>
        </p:nvSpPr>
        <p:spPr>
          <a:xfrm>
            <a:off x="4568825" y="0"/>
            <a:ext cx="7623175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7609" y="3009788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Name or Secondary Title 20–24pt Regular</a:t>
            </a:r>
            <a:endParaRPr lang="en-US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77917" y="1637444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4800600"/>
            <a:ext cx="12192000" cy="2065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1701"/>
            <a:ext cx="676195" cy="7056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15" y="5948874"/>
            <a:ext cx="2410647" cy="79242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85468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2106532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52"/>
          <p:cNvSpPr>
            <a:spLocks noGrp="1"/>
          </p:cNvSpPr>
          <p:nvPr>
            <p:ph type="body" sz="quarter" idx="12" hasCustomPrompt="1"/>
          </p:nvPr>
        </p:nvSpPr>
        <p:spPr>
          <a:xfrm>
            <a:off x="670230" y="6186421"/>
            <a:ext cx="8683625" cy="39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0" i="1">
                <a:latin typeface="Merriweather Sans" charset="0"/>
                <a:ea typeface="Merriweather Sans" charset="0"/>
                <a:cs typeface="Merriweather Sans" charset="0"/>
              </a:rPr>
              <a:t>Presenter’s Name 20pt Italic</a:t>
            </a:r>
            <a:endParaRPr lang="en-US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80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0232" y="496731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Title 36–44pt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70230" y="559309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b="0" i="0">
                <a:latin typeface="Merriweather Sans" charset="0"/>
                <a:ea typeface="Merriweather Sans" charset="0"/>
                <a:cs typeface="Merriweather Sans" charset="0"/>
              </a:rPr>
              <a:t>Presenter’s Name or Secondary Title 20–24pt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5635" y="545315"/>
            <a:ext cx="10819679" cy="753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solidFill>
                  <a:schemeClr val="tx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Header 28–40pt Bold, Underlined</a:t>
            </a:r>
            <a:endParaRPr lang="en-US" sz="3600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2438400" y="1521741"/>
            <a:ext cx="7315200" cy="41148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  <p15:guide id="29" orient="horz" pos="41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5635" y="545315"/>
            <a:ext cx="204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Agenda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  <a:lvl2pPr>
              <a:lnSpc>
                <a:spcPct val="100000"/>
              </a:lnSpc>
              <a:defRPr sz="1600" b="0" i="0" baseline="0">
                <a:latin typeface="Merriweather Sans" charset="0"/>
                <a:ea typeface="Merriweather Sans" charset="0"/>
                <a:cs typeface="Merriweather Sans" charset="0"/>
              </a:defRPr>
            </a:lvl2pPr>
          </a:lstStyle>
          <a:p>
            <a:pPr lvl="0"/>
            <a:r>
              <a:rPr lang="en-US" sz="2000" b="1" i="0">
                <a:latin typeface="Merriweather Sans" charset="0"/>
                <a:ea typeface="Merriweather Sans" charset="0"/>
                <a:cs typeface="Merriweather Sans" charset="0"/>
              </a:rPr>
              <a:t>Agenda Topic 1 20pt Bold</a:t>
            </a:r>
          </a:p>
          <a:p>
            <a:pPr lvl="1"/>
            <a:r>
              <a:rPr lang="en-US" sz="1600" b="0" i="0">
                <a:latin typeface="Merriweather Sans" charset="0"/>
                <a:ea typeface="Merriweather Sans" charset="0"/>
                <a:cs typeface="Merriweather Sans" charset="0"/>
              </a:rPr>
              <a:t>Presenter or Sub-Topic 1 16pt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2847" y="545394"/>
            <a:ext cx="10910887" cy="677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u="sng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3600" b="1" i="0" u="sng">
                <a:latin typeface="Merriweather Sans" charset="0"/>
                <a:ea typeface="Merriweather Sans" charset="0"/>
                <a:cs typeface="Merriweather Sans" charset="0"/>
              </a:rPr>
              <a:t>Header 28–40pt Bold, Underlined</a:t>
            </a:r>
            <a:endParaRPr lang="en-US" sz="3600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7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28–40pt Bold,</a:t>
            </a:r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80447" y="1406525"/>
            <a:ext cx="5027867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80700" y="545315"/>
            <a:ext cx="5027614" cy="6619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Underlined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292594" y="545315"/>
            <a:ext cx="3129216" cy="6546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Bold, Underline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2594" y="545315"/>
            <a:ext cx="3129216" cy="6546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28–40pt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7" y="5949061"/>
            <a:ext cx="3552829" cy="11678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8" y="1406525"/>
            <a:ext cx="3132004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5635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 u="sng">
                <a:latin typeface="Merriweather Sans" charset="0"/>
                <a:ea typeface="Merriweather Sans" charset="0"/>
                <a:cs typeface="Merriweather Sans" charset="0"/>
              </a:rPr>
              <a:t>Header</a:t>
            </a:r>
            <a:endParaRPr lang="en-US" b="1" i="0" u="sng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82594" y="1406525"/>
            <a:ext cx="3132004" cy="44021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9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sz="2000" b="0" i="0">
                <a:latin typeface="Merriweather Sans" charset="0"/>
                <a:ea typeface="Merriweather Sans" charset="0"/>
                <a:cs typeface="Merriweather Sans" charset="0"/>
              </a:rPr>
              <a:t>Body Content 20+pt Merriweather Sans Regular</a:t>
            </a:r>
            <a:endParaRPr lang="en-US" sz="2000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52058" y="6282076"/>
            <a:ext cx="712434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Merriweather Sans" charset="0"/>
              <a:ea typeface="Merriweather Sans" charset="0"/>
              <a:cs typeface="Merriweather Sans" charset="0"/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2037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lvl="0"/>
            <a:r>
              <a:rPr lang="en-US" b="1" i="0">
                <a:latin typeface="Merriweather Sans" charset="0"/>
                <a:ea typeface="Merriweather Sans" charset="0"/>
                <a:cs typeface="Merriweather Sans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C27B-B23D-7147-B542-1233E5323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source.uga.edu/resources/allowable_expenditures_by_fun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bo.uga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bo.uga.edu/" TargetMode="External"/><Relationship Id="rId2" Type="http://schemas.openxmlformats.org/officeDocument/2006/relationships/hyperlink" Target="mailto:SABO@uga.edu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ebecca.roberts25@uga.edu" TargetMode="External"/><Relationship Id="rId5" Type="http://schemas.openxmlformats.org/officeDocument/2006/relationships/hyperlink" Target="mailto:susan.nixon@uga.edu" TargetMode="External"/><Relationship Id="rId4" Type="http://schemas.openxmlformats.org/officeDocument/2006/relationships/hyperlink" Target="mailto:jwind@uga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gaels@uga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els.uga.edu/new-organization-registration-resour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ffairs.uga.edu/business-office/saf-allocation-reques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ffairs.uga.edu/wp-content/uploads/2023/08/Activity-Fee-Guidelines-August-2023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.McLaine@uga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studentaffairs.uga.edu/business-office/student-travel-inform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ffairs.uga.edu/wp-content/uploads/2023/08/Activity-Fee-Guidelines-August-2023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81AD2C13-C370-7711-9F14-3A3A9B4D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6" y="-13496"/>
            <a:ext cx="12228173" cy="688499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E0D445-5C25-4340-A412-34CAA3236F02}"/>
              </a:ext>
            </a:extLst>
          </p:cNvPr>
          <p:cNvSpPr txBox="1">
            <a:spLocks/>
          </p:cNvSpPr>
          <p:nvPr/>
        </p:nvSpPr>
        <p:spPr>
          <a:xfrm>
            <a:off x="1439863" y="4706199"/>
            <a:ext cx="9312275" cy="12625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Processes, Tips, &amp; Reminders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A27370-2DA7-C44A-8B7F-FCD74183CCE5}"/>
              </a:ext>
            </a:extLst>
          </p:cNvPr>
          <p:cNvSpPr txBox="1">
            <a:spLocks/>
          </p:cNvSpPr>
          <p:nvPr/>
        </p:nvSpPr>
        <p:spPr>
          <a:xfrm>
            <a:off x="118904" y="3250281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Student Activity Fees for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Schools &amp; Colleges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B2208-1D3E-AE46-8761-DBCD7C9C9DF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C2A5-69DB-3345-18C3-9A0F61EA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2" y="4827341"/>
            <a:ext cx="4310075" cy="63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62" y="729948"/>
            <a:ext cx="2203074" cy="20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1"/>
            <a:ext cx="11039786" cy="3000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https://onesource.uga.edu/resources/allowable_expenditures_by_fund/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20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use this matrix for additional information regarding allowable expenditures by fund 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 Activity Fees are Fund 13000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Agency Accounts are Fund 60000</a:t>
            </a: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Allowable &amp; Unallowable Expense Matrix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1"/>
            <a:ext cx="11039786" cy="4239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https://sabo.uga.edu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2200" dirty="0">
              <a:solidFill>
                <a:srgbClr val="BA0C2F"/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visit our updated website to find information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Ticketing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Membership Dues, Merchandise Sales, Donation Revenue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Making Deposits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Financial Information for Student Organizations (including student travel, fundraising, food policies, UGAmart, reimbursements, and more)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 Activity Fee Guidelines</a:t>
            </a:r>
          </a:p>
          <a:p>
            <a:pPr algn="ctr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Student Affairs Business Office Website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94B2C-0E67-BB4B-B14C-E5CC1FDD0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133" y="2305051"/>
            <a:ext cx="3688561" cy="1666873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Georgia" panose="02040502050405020303" pitchFamily="18" charset="0"/>
              </a:rPr>
              <a:t>Student Affairs Business Office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latin typeface="Georgia" panose="02040502050405020303" pitchFamily="18" charset="0"/>
              </a:rPr>
              <a:t>Located 126 Tate Center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latin typeface="Georgia" panose="02040502050405020303" pitchFamily="18" charset="0"/>
              </a:rPr>
              <a:t>Email us at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SABO@uga.edu</a:t>
            </a:r>
            <a:endParaRPr lang="en-US" dirty="0">
              <a:latin typeface="Georgia" panose="020405020504050203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dirty="0">
                <a:latin typeface="Georgia" panose="02040502050405020303" pitchFamily="18" charset="0"/>
              </a:rPr>
              <a:t>Call us at 706-542-8514</a:t>
            </a:r>
          </a:p>
          <a:p>
            <a:pPr algn="ctr">
              <a:lnSpc>
                <a:spcPct val="200000"/>
              </a:lnSpc>
            </a:pPr>
            <a:r>
              <a:rPr lang="en-US" dirty="0">
                <a:latin typeface="Georgia" panose="02040502050405020303" pitchFamily="18" charset="0"/>
              </a:rPr>
              <a:t>Website: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https://sabo.uga.edu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13CE1-AC6C-B946-9AB0-B66DE8790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232" y="1552921"/>
            <a:ext cx="3328362" cy="75213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Contact 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91440" y="74816"/>
            <a:ext cx="11940794" cy="6708370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4854102" y="544749"/>
            <a:ext cx="6667667" cy="5957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June Windate – </a:t>
            </a:r>
            <a:r>
              <a:rPr lang="en-US" sz="2000" dirty="0">
                <a:solidFill>
                  <a:srgbClr val="BA0C2F"/>
                </a:solidFill>
                <a:latin typeface="Georgia" panose="02040502050405020303" pitchFamily="18" charset="0"/>
              </a:rPr>
              <a:t>Business Manager II</a:t>
            </a:r>
          </a:p>
          <a:p>
            <a:pPr algn="l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jwind@uga.edu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		706-542-8545</a:t>
            </a:r>
          </a:p>
          <a:p>
            <a:pPr algn="l"/>
            <a:endParaRPr lang="en-US" sz="20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Susan Nixon – </a:t>
            </a:r>
            <a:r>
              <a:rPr lang="en-US" sz="2000" dirty="0">
                <a:solidFill>
                  <a:srgbClr val="BA0C2F"/>
                </a:solidFill>
                <a:latin typeface="Georgia" panose="02040502050405020303" pitchFamily="18" charset="0"/>
              </a:rPr>
              <a:t>Accountant</a:t>
            </a: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(Primary Contact for Administrative Accounts)</a:t>
            </a:r>
          </a:p>
          <a:p>
            <a:pPr algn="l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susan.nixon@uga.edu</a:t>
            </a:r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		706-542-1044</a:t>
            </a:r>
          </a:p>
          <a:p>
            <a:pPr algn="l"/>
            <a:endParaRPr lang="en-US" sz="20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Becca Sattler – </a:t>
            </a:r>
            <a:r>
              <a:rPr lang="en-US" sz="2000" dirty="0">
                <a:solidFill>
                  <a:srgbClr val="BA0C2F"/>
                </a:solidFill>
                <a:latin typeface="Georgia" panose="02040502050405020303" pitchFamily="18" charset="0"/>
              </a:rPr>
              <a:t>Accountant</a:t>
            </a: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(Primary Contact for Agency Accounts)</a:t>
            </a:r>
          </a:p>
          <a:p>
            <a:pPr algn="l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rebecca.roberts25@uga.edu</a:t>
            </a:r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	706-542-8548</a:t>
            </a:r>
          </a:p>
          <a:p>
            <a:pPr algn="l"/>
            <a:endParaRPr lang="en-US" sz="20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Stacy Minie– </a:t>
            </a:r>
            <a:r>
              <a:rPr lang="en-US" sz="2000" dirty="0">
                <a:solidFill>
                  <a:srgbClr val="BA0C2F"/>
                </a:solidFill>
                <a:latin typeface="Georgia" panose="02040502050405020303" pitchFamily="18" charset="0"/>
              </a:rPr>
              <a:t>Accountant</a:t>
            </a:r>
          </a:p>
          <a:p>
            <a:pPr algn="l"/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(Primary Contact for Student Activity Fee Allocations Schools/Colleges)</a:t>
            </a:r>
          </a:p>
          <a:p>
            <a:pPr algn="l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Stacy.Mclaine@uga.edu</a:t>
            </a:r>
            <a:r>
              <a:rPr lang="en-US" sz="2000" dirty="0">
                <a:solidFill>
                  <a:srgbClr val="8C908E"/>
                </a:solidFill>
                <a:latin typeface="Georgia" panose="02040502050405020303" pitchFamily="18" charset="0"/>
              </a:rPr>
              <a:t>		706-542-8514</a:t>
            </a:r>
          </a:p>
          <a:p>
            <a:pPr algn="l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9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81AD2C13-C370-7711-9F14-3A3A9B4D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6" y="-13496"/>
            <a:ext cx="12228173" cy="68849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A27370-2DA7-C44A-8B7F-FCD74183CCE5}"/>
              </a:ext>
            </a:extLst>
          </p:cNvPr>
          <p:cNvSpPr txBox="1">
            <a:spLocks/>
          </p:cNvSpPr>
          <p:nvPr/>
        </p:nvSpPr>
        <p:spPr>
          <a:xfrm>
            <a:off x="118904" y="2002401"/>
            <a:ext cx="11954192" cy="132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B2208-1D3E-AE46-8761-DBCD7C9C9DFF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0C2A5-69DB-3345-18C3-9A0F61EA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40963" y="3397239"/>
            <a:ext cx="4310075" cy="63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62" y="3946971"/>
            <a:ext cx="2203074" cy="20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1337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0"/>
            <a:ext cx="10910888" cy="1878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Each School or College should have a committee of Students, Faculty, and/or Staff to review student organization requests for Student Activity Fee funding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Each Committee must be compromised of at least 50%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Any requested funds that are to be used for graduation expenses must be presented as part of the proposal to the committee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Establish a Committee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67117"/>
            <a:ext cx="10910888" cy="3574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All student organizations must register with Engagement, Leadership, &amp; Service (ELS) each year to qualify for funding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ELS Contact Information:</a:t>
            </a:r>
          </a:p>
          <a:p>
            <a:pPr algn="l"/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	102 Tate Student Center</a:t>
            </a:r>
          </a:p>
          <a:p>
            <a:pPr lvl="1"/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	Phone: 706-542-6396</a:t>
            </a:r>
          </a:p>
          <a:p>
            <a:pPr lvl="1"/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	Email: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ugaels@uga.edu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For new registrations or to re-register, please visit: </a:t>
            </a:r>
          </a:p>
          <a:p>
            <a:pPr algn="l"/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	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https://els.uga.edu/new-organization-registration-resources/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Organizations with Agency Accounts and Student Activity Fee Accounts must be in good financial standing before registration can be completed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Organization Registration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0"/>
            <a:ext cx="10910888" cy="460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Once each school/college receives their Student Activity Fee (SAF) Allocation Letter from the Student Affairs Business Office, students can begin submitting their Allocation Request Forms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The Allocation Request Form can be found here: 	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https://studentaffairs.uga.edu/business-office/saf-allocation-request/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ensure students use current information when filling out these parts: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Major Officer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Telephone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UGA Email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Advisor Name &amp; Advisor Email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If a new faculty/staff member needs to receive copies of the Allocation Request Forms, please email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Stacy.McLaine@uga.edu</a:t>
            </a: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Allocation Requests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0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48875" y="2022254"/>
            <a:ext cx="10910888" cy="2996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 Activity Fee funds may be used to fund food, student travel, and promotional purchases. However, the total spending for the three categories cannot exceed a combined value of 40% of the Student Activity Fee Allocation Budget.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It is not a requirement to make a purchase in each category!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Organizations can spend 100% of their Generated Income on Food, Student Travel, and Promotional Items.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see the Student Activity Fee Guidelines for more information: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https://studentaffairs.uga.edu/wp-content/uploads/2023/08/Activity-Fee-Guidelines-August-2023.pdf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Combined Allowance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70FAD0-31DB-42D0-B3B5-0150F6598AEB}"/>
              </a:ext>
            </a:extLst>
          </p:cNvPr>
          <p:cNvSpPr/>
          <p:nvPr/>
        </p:nvSpPr>
        <p:spPr>
          <a:xfrm>
            <a:off x="672847" y="4919337"/>
            <a:ext cx="10846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8C908E"/>
                </a:solidFill>
                <a:latin typeface="Georgia" panose="02040502050405020303" pitchFamily="18" charset="0"/>
              </a:rPr>
              <a:t>For Example, a Registered Student Organization who receives a Student Activity Fee Allocation may spend 25% of their budget on Food, 15% of their budget on Travel, and 0% of their budget on Promotional Items = 40% Combined Allowance from the budget </a:t>
            </a:r>
          </a:p>
        </p:txBody>
      </p:sp>
    </p:spTree>
    <p:extLst>
      <p:ext uri="{BB962C8B-B14F-4D97-AF65-F5344CB8AC3E}">
        <p14:creationId xmlns:p14="http://schemas.microsoft.com/office/powerpoint/2010/main" val="268177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703472"/>
            <a:ext cx="10910888" cy="2996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Food purchases should be no more than the 40% combined allowance of total allocated SAF funds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If an organization generates additional income, they can spend 100% of the earned revenue on food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remember that all reimbursements should be submitted no later than 2 weeks after the event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Food purchases must be under the allowable Per Diem rates:</a:t>
            </a:r>
          </a:p>
          <a:p>
            <a:pPr algn="ctr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SAF Food Policies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78437"/>
              </p:ext>
            </p:extLst>
          </p:nvPr>
        </p:nvGraphicFramePr>
        <p:xfrm>
          <a:off x="3426654" y="4353103"/>
          <a:ext cx="5403274" cy="134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7">
                  <a:extLst>
                    <a:ext uri="{9D8B030D-6E8A-4147-A177-3AD203B41FA5}">
                      <a16:colId xmlns:a16="http://schemas.microsoft.com/office/drawing/2014/main" val="219472514"/>
                    </a:ext>
                  </a:extLst>
                </a:gridCol>
                <a:gridCol w="2701637">
                  <a:extLst>
                    <a:ext uri="{9D8B030D-6E8A-4147-A177-3AD203B41FA5}">
                      <a16:colId xmlns:a16="http://schemas.microsoft.com/office/drawing/2014/main" val="3257777548"/>
                    </a:ext>
                  </a:extLst>
                </a:gridCol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eorgia" panose="02040502050405020303" pitchFamily="18" charset="0"/>
                        </a:rPr>
                        <a:t>Eligible Meals</a:t>
                      </a:r>
                    </a:p>
                  </a:txBody>
                  <a:tcPr>
                    <a:solidFill>
                      <a:srgbClr val="BC1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eorgia" panose="02040502050405020303" pitchFamily="18" charset="0"/>
                        </a:rPr>
                        <a:t>Standard</a:t>
                      </a:r>
                      <a:r>
                        <a:rPr lang="en-US" sz="1500" baseline="0" dirty="0">
                          <a:latin typeface="Georgia" panose="02040502050405020303" pitchFamily="18" charset="0"/>
                        </a:rPr>
                        <a:t> Per Diem Rate</a:t>
                      </a:r>
                      <a:endParaRPr lang="en-US" sz="15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BC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80041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$13.00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06720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$14.00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702768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$23.00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6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7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0"/>
            <a:ext cx="11039786" cy="4311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Travel expenses should be no more than 40% of the combined allowance of the SAF Allocation (this does not include registration fees)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Travel must be pre-approved by the Student Affairs Business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Students should first consult their School or College before making travel plans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All Student Travel Forms must be submitted </a:t>
            </a:r>
            <a:r>
              <a:rPr lang="en-US" sz="2200" b="1" u="sng" dirty="0">
                <a:solidFill>
                  <a:srgbClr val="8C908E"/>
                </a:solidFill>
                <a:latin typeface="Georgia" panose="02040502050405020303" pitchFamily="18" charset="0"/>
              </a:rPr>
              <a:t>2</a:t>
            </a:r>
            <a:r>
              <a:rPr lang="en-US" sz="2200" u="sng" dirty="0">
                <a:solidFill>
                  <a:srgbClr val="8C908E"/>
                </a:solidFill>
                <a:latin typeface="Georgia" panose="02040502050405020303" pitchFamily="18" charset="0"/>
              </a:rPr>
              <a:t> </a:t>
            </a:r>
            <a:r>
              <a:rPr lang="en-US" sz="2200" b="1" u="sng" dirty="0">
                <a:solidFill>
                  <a:srgbClr val="8C908E"/>
                </a:solidFill>
                <a:latin typeface="Georgia" panose="02040502050405020303" pitchFamily="18" charset="0"/>
              </a:rPr>
              <a:t>WEEKS</a:t>
            </a: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 prior to travel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Submit forms to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Stacy.McLaine@uga.edu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via UGA Sendfiles (sendfiles.uga.edu)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 organizations will be notified once travel is approved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visit our website for more student travel information:</a:t>
            </a:r>
          </a:p>
          <a:p>
            <a:pPr lvl="1"/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	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https://studentaffairs.uga.edu/business-office/student-travel-information/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SAF Student Travel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1"/>
            <a:ext cx="11039786" cy="3325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Students (both graduate and undergraduate) must pay their Student Activity Fees to be eligible for travel reimbursements from an allocated account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We will check 81x numbers to verify that they are fees paid students for the following items: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Travel expenses (including transportation, lodging,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Registration fees (such as conferences, workshops,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Activities requiring individual entry fees (such as event tickets, etc.)</a:t>
            </a:r>
          </a:p>
          <a:p>
            <a:pPr algn="ctr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Reimbursement Tip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39137C7-3FC5-D922-64D2-DC38DB1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8319" y="-6626"/>
            <a:ext cx="12192000" cy="6864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7F52C6-54F9-9040-80A8-FF022B6B8A78}"/>
              </a:ext>
            </a:extLst>
          </p:cNvPr>
          <p:cNvSpPr/>
          <p:nvPr/>
        </p:nvSpPr>
        <p:spPr>
          <a:xfrm>
            <a:off x="159766" y="150384"/>
            <a:ext cx="11872468" cy="6551271"/>
          </a:xfrm>
          <a:prstGeom prst="rect">
            <a:avLst/>
          </a:prstGeom>
          <a:noFill/>
          <a:ln w="25400">
            <a:solidFill>
              <a:srgbClr val="C20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6C8D58-0B1B-3C44-8A46-34F98C632861}"/>
              </a:ext>
            </a:extLst>
          </p:cNvPr>
          <p:cNvSpPr txBox="1">
            <a:spLocks/>
          </p:cNvSpPr>
          <p:nvPr/>
        </p:nvSpPr>
        <p:spPr>
          <a:xfrm>
            <a:off x="672847" y="1546171"/>
            <a:ext cx="11039786" cy="4946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Allowable purchases with Student Activity Fee Funds include; advertising, campus services, decorations/flowers, entertainment/speakers, small value equipment (must be stored on campus), food, promotional items, honorariums, marketing, postage/mailing, registrations, rentals, software, and more.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Equipment should be less than $100 and must be purchased through UGAmart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Promotional Items (shirts, cups, pens, flyers, stickers, etc.) should be less than $30 per unit/item and must be purchased through UGAmart. A maximum of 40% of the combined allowance of the groups allocation can be spent on promotional items.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C908E"/>
                </a:solidFill>
                <a:latin typeface="Georgia" panose="02040502050405020303" pitchFamily="18" charset="0"/>
              </a:rPr>
              <a:t>Please refer to the Student Activity Fee Guidelines for additional information: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https://studentaffairs.uga.edu/wp-content/uploads/2023/08/Activity-Fee-Guidelines-August-2023.pdf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en-US" sz="2800" dirty="0">
              <a:solidFill>
                <a:srgbClr val="8C908E"/>
              </a:solidFill>
              <a:latin typeface="Georgia" panose="02040502050405020303" pitchFamily="18" charset="0"/>
            </a:endParaRPr>
          </a:p>
          <a:p>
            <a:pPr algn="l"/>
            <a:endParaRPr lang="en-US" sz="2400" dirty="0">
              <a:solidFill>
                <a:srgbClr val="8C908E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B73047-E12C-FA49-A99F-7A4893D2FDB2}"/>
              </a:ext>
            </a:extLst>
          </p:cNvPr>
          <p:cNvSpPr txBox="1">
            <a:spLocks/>
          </p:cNvSpPr>
          <p:nvPr/>
        </p:nvSpPr>
        <p:spPr>
          <a:xfrm>
            <a:off x="127223" y="121052"/>
            <a:ext cx="11954192" cy="130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Allowable Purchases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F33B-C173-5D45-A60C-118AD3BBAB8F}"/>
              </a:ext>
            </a:extLst>
          </p:cNvPr>
          <p:cNvCxnSpPr>
            <a:cxnSpLocks/>
          </p:cNvCxnSpPr>
          <p:nvPr/>
        </p:nvCxnSpPr>
        <p:spPr>
          <a:xfrm>
            <a:off x="3722235" y="1128581"/>
            <a:ext cx="4772573" cy="0"/>
          </a:xfrm>
          <a:prstGeom prst="line">
            <a:avLst/>
          </a:prstGeom>
          <a:ln w="38100">
            <a:solidFill>
              <a:srgbClr val="C20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" y="6152055"/>
            <a:ext cx="2662812" cy="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5A3971A-9FDF-7E46-B0F4-2AEE15E264E1}" vid="{F338F0B1-766B-4248-A4B5-078E00023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F71AA653406488C03B1A5F35090FC" ma:contentTypeVersion="15" ma:contentTypeDescription="Create a new document." ma:contentTypeScope="" ma:versionID="0465e6efc80755d9afbdf0d42d1adcff">
  <xsd:schema xmlns:xsd="http://www.w3.org/2001/XMLSchema" xmlns:xs="http://www.w3.org/2001/XMLSchema" xmlns:p="http://schemas.microsoft.com/office/2006/metadata/properties" xmlns:ns1="http://schemas.microsoft.com/sharepoint/v3" xmlns:ns3="4473412e-75bc-4ff8-b83c-d01b89ce5e36" xmlns:ns4="a539bc1f-3a24-4913-a97a-1668c74d2d85" targetNamespace="http://schemas.microsoft.com/office/2006/metadata/properties" ma:root="true" ma:fieldsID="19d32c1ab04dfa2423853758cea4d1bf" ns1:_="" ns3:_="" ns4:_="">
    <xsd:import namespace="http://schemas.microsoft.com/sharepoint/v3"/>
    <xsd:import namespace="4473412e-75bc-4ff8-b83c-d01b89ce5e36"/>
    <xsd:import namespace="a539bc1f-3a24-4913-a97a-1668c74d2d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3412e-75bc-4ff8-b83c-d01b89ce5e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9bc1f-3a24-4913-a97a-1668c74d2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C73CE-9FBB-4EAA-9C8D-76294F95C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73412e-75bc-4ff8-b83c-d01b89ce5e36"/>
    <ds:schemaRef ds:uri="a539bc1f-3a24-4913-a97a-1668c74d2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D2B3D-BC18-48E3-B14D-8AD2F74BE14F}">
  <ds:schemaRefs>
    <ds:schemaRef ds:uri="a539bc1f-3a24-4913-a97a-1668c74d2d8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4473412e-75bc-4ff8-b83c-d01b89ce5e36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BA2B8D-B8FF-4346-A8EE-22B4D20599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7519</TotalTime>
  <Words>1061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Merriweather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LEE</dc:creator>
  <cp:lastModifiedBy>June FINCH Windate</cp:lastModifiedBy>
  <cp:revision>213</cp:revision>
  <cp:lastPrinted>2022-07-25T13:31:35Z</cp:lastPrinted>
  <dcterms:created xsi:type="dcterms:W3CDTF">2020-02-04T13:14:03Z</dcterms:created>
  <dcterms:modified xsi:type="dcterms:W3CDTF">2024-06-28T13:28:49Z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0x010100B72F71AA653406488C03B1A5F35090FC</vt:lpwstr>
  </property>
</Properties>
</file>